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Playfair Display"/>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PlayfairDisplay-regular.fntdata"/><Relationship Id="rId14" Type="http://schemas.openxmlformats.org/officeDocument/2006/relationships/slide" Target="slides/slide9.xml"/><Relationship Id="rId17" Type="http://schemas.openxmlformats.org/officeDocument/2006/relationships/font" Target="fonts/PlayfairDisplay-italic.fntdata"/><Relationship Id="rId16" Type="http://schemas.openxmlformats.org/officeDocument/2006/relationships/font" Target="fonts/PlayfairDisplay-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PlayfairDispl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letchleypark.org.uk/"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dailymail.co.uk/news/article-8593273/99-year-old-Pennsylvania-woman-worked-secret-codebreaker-Navy-WWII.html"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oogle.com/url?sa=t&amp;rct=j&amp;q=&amp;esrc=s&amp;source=web&amp;cd=&amp;cad=rja&amp;uact=8&amp;ved=2ahUKEwjR_pKurOv2AhW7h_0HHeqDD6cQFnoECBMQAw&amp;url=https%3A%2F%2Fwww.cnil.fr%2Ffr%2Fcomprendre-les-grands-principes-de-la-cryptologie-et-du-chiffrement&amp;usg=AOvVaw2VZdflaGiDvmO06p3dtlTw" TargetMode="External"/><Relationship Id="rId3" Type="http://schemas.openxmlformats.org/officeDocument/2006/relationships/hyperlink" Target="https://www.google.com/url?sa=t&amp;rct=j&amp;q=&amp;esrc=s&amp;source=web&amp;cd=&amp;cad=rja&amp;uact=8&amp;ved=2ahUKEwjR_pKurOv2AhW7h_0HHeqDD6cQFnoECBMQAw&amp;url=https%3A%2F%2Fwww.cnil.fr%2Ffr%2Fcomprendre-les-grands-principes-de-la-cryptologie-et-du-chiffrement&amp;usg=AOvVaw2VZdflaGiDvmO06p3dtlTw"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r.wikipedia.org/wiki/Marian_Rejewski"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omenshistory.org/exhibits/waves-world-war-ii" TargetMode="External"/><Relationship Id="rId3" Type="http://schemas.openxmlformats.org/officeDocument/2006/relationships/hyperlink" Target="https://edition.cnn.com/2020/08/04/us/world-war-ii-women-codebreakers-nebraska-avenue/index.htm" TargetMode="External"/><Relationship Id="rId4" Type="http://schemas.openxmlformats.org/officeDocument/2006/relationships/hyperlink" Target="https://www.smithsonianmag.com/history/how-women-codebreakers-wwii-helped-win-war-180965058/" TargetMode="External"/><Relationship Id="rId5" Type="http://schemas.openxmlformats.org/officeDocument/2006/relationships/hyperlink" Target="https://www.nsa.gov/portals/75/documents/about/cryptologic-heritage/historical-figures-publications/publications/wwii/sharing_the_burden.pdf" TargetMode="External"/><Relationship Id="rId6" Type="http://schemas.openxmlformats.org/officeDocument/2006/relationships/hyperlink" Target="https://www.nps.gov/articles/000/waves.htm"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dailymail.co.uk/news/article-8593273/99-year-old-Pennsylvania-woman-worked-secret-codebreaker-Navy-WWII.html" TargetMode="External"/><Relationship Id="rId3" Type="http://schemas.openxmlformats.org/officeDocument/2006/relationships/hyperlink" Target="https://www.google.com/url?sa=t&amp;rct=j&amp;q=&amp;esrc=s&amp;source=web&amp;cd=&amp;cad=rja&amp;uact=8&amp;ved=2ahUKEwipt4Lykev2AhUSgP0HHQVODqgQ-TAoAHoECDIQAQ&amp;url=http%3A%2F%2Fwww.lizamundy.com%2F&amp;usg=AOvVaw0NCQF-G0Sz4Ta6R9tlZymH" TargetMode="External"/><Relationship Id="rId4" Type="http://schemas.openxmlformats.org/officeDocument/2006/relationships/hyperlink" Target="https://www.google.com/url?sa=t&amp;rct=j&amp;q=&amp;esrc=s&amp;source=web&amp;cd=&amp;cad=rja&amp;uact=8&amp;ved=2ahUKEwjPsoD3quv2AhXD_7sIHd31CqgQFnoECAwQAQ&amp;url=https%3A%2F%2Fwww.bbc.com%2Ffuture%2Farticle%2F20171009-the-female-code-breakers-who-were-left-out-of-history-books&amp;usg=AOvVaw3NhP0Nw_Yxd67cEJBYOryq"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1fa1e18390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1fa1e18390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Sources: </a:t>
            </a:r>
            <a:r>
              <a:rPr lang="en-GB">
                <a:solidFill>
                  <a:schemeClr val="dk1"/>
                </a:solidFill>
              </a:rPr>
              <a:t> </a:t>
            </a:r>
            <a:r>
              <a:rPr lang="en-GB" u="sng">
                <a:solidFill>
                  <a:schemeClr val="hlink"/>
                </a:solidFill>
                <a:hlinkClick r:id="rId2"/>
              </a:rPr>
              <a:t>https://bletchleypark.org.uk/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1fa1e18390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1fa1e18390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Sources: </a:t>
            </a:r>
            <a:r>
              <a:rPr lang="en-GB" u="sng">
                <a:solidFill>
                  <a:schemeClr val="hlink"/>
                </a:solidFill>
                <a:hlinkClick r:id="rId2"/>
              </a:rPr>
              <a:t>https://www.dailymail.co.uk/news/article-8593273/99-year-old-Pennsylvania-woman-worked-secret-codebreaker-Navy-WWII.html</a:t>
            </a:r>
            <a:endParaRPr/>
          </a:p>
          <a:p>
            <a:pPr indent="0" lvl="0" marL="0" rtl="0" algn="l">
              <a:spcBef>
                <a:spcPts val="0"/>
              </a:spcBef>
              <a:spcAft>
                <a:spcPts val="0"/>
              </a:spcAft>
              <a:buNone/>
            </a:pPr>
            <a:r>
              <a:rPr lang="en-GB"/>
              <a:t>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1fa1e18390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1fa1e18390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Sources: </a:t>
            </a:r>
            <a:r>
              <a:rPr lang="en-GB" u="sng">
                <a:solidFill>
                  <a:schemeClr val="hlink"/>
                </a:solidFill>
                <a:hlinkClick r:id="rId2"/>
              </a:rPr>
              <a:t>https://www.google.com/url?sa=t&amp;rct=j&amp;q=&amp;esrc=s&amp;source=web&amp;cd=&amp;cad=rja&amp;uact=8&amp;ved=2ahUKEwjR_pKurOv2AhW7h_0HHeqDD6cQFnoECBMQAw&amp;url=https%3A%2F%2Fwww.cnil.fr%2Ffr%2Fcomprendre-les-grands-principes-de-la-cryptologie-et-du-chiffrement&amp;usg=AOvVaw2VZdflaGiDvmO06p3dtlTw</a:t>
            </a:r>
            <a:endParaRPr/>
          </a:p>
          <a:p>
            <a:pPr indent="0" lvl="0" marL="0" rtl="0" algn="l">
              <a:spcBef>
                <a:spcPts val="0"/>
              </a:spcBef>
              <a:spcAft>
                <a:spcPts val="0"/>
              </a:spcAft>
              <a:buNone/>
            </a:pPr>
            <a:r>
              <a:rPr lang="en-GB" u="sng">
                <a:solidFill>
                  <a:schemeClr val="hlink"/>
                </a:solidFill>
                <a:hlinkClick r:id="rId3"/>
              </a:rPr>
              <a:t>https://www.google.com/url?sa=t&amp;rct=j&amp;q=&amp;esrc=s&amp;source=web&amp;cd=&amp;cad=rja&amp;uact=8&amp;ved=2ahUKEwjR_pKurOv2AhW7h_0HHeqDD6cQFnoECBMQAw&amp;url=https%3A%2F%2Fwww.cnil.fr%2Ffr%2Fcomprendre-les-grands-principes-de-la-cryptologie-et-du-chiffrement&amp;usg=AOvVaw2VZdflaGiDvmO06p3dtlT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1fa1e18390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1fa1e18390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Sources: </a:t>
            </a:r>
            <a:r>
              <a:rPr lang="en-GB" u="sng">
                <a:solidFill>
                  <a:schemeClr val="hlink"/>
                </a:solidFill>
                <a:hlinkClick r:id="rId2"/>
              </a:rPr>
              <a:t>https://fr.wikipedia.org/wiki/Marian_Rejewski</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1fa1e18390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1fa1e18390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Sources: </a:t>
            </a:r>
            <a:r>
              <a:rPr lang="en-GB" u="sng">
                <a:solidFill>
                  <a:schemeClr val="hlink"/>
                </a:solidFill>
                <a:hlinkClick r:id="rId2"/>
              </a:rPr>
              <a:t>https://www.womenshistory.org/exhibits/waves-world-war-ii</a:t>
            </a:r>
            <a:endParaRPr/>
          </a:p>
          <a:p>
            <a:pPr indent="0" lvl="0" marL="0" rtl="0" algn="l">
              <a:spcBef>
                <a:spcPts val="0"/>
              </a:spcBef>
              <a:spcAft>
                <a:spcPts val="0"/>
              </a:spcAft>
              <a:buNone/>
            </a:pPr>
            <a:r>
              <a:rPr lang="en-GB"/>
              <a:t>               </a:t>
            </a:r>
            <a:r>
              <a:rPr lang="en-GB" u="sng">
                <a:solidFill>
                  <a:schemeClr val="hlink"/>
                </a:solidFill>
                <a:hlinkClick r:id="rId3"/>
              </a:rPr>
              <a:t>https://edition.cnn.com/2020/08/04/us/world-war-ii-women-codebreakers-nebraska-avenue/index.htm</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               </a:t>
            </a:r>
            <a:r>
              <a:rPr lang="en-GB" u="sng">
                <a:solidFill>
                  <a:schemeClr val="hlink"/>
                </a:solidFill>
                <a:hlinkClick r:id="rId4"/>
              </a:rPr>
              <a:t>https://www.smithsonianmag.com/history/how-women-codebreakers-wwii-helped-win-war-180965058/</a:t>
            </a:r>
            <a:endParaRPr/>
          </a:p>
          <a:p>
            <a:pPr indent="0" lvl="0" marL="0" rtl="0" algn="l">
              <a:spcBef>
                <a:spcPts val="0"/>
              </a:spcBef>
              <a:spcAft>
                <a:spcPts val="0"/>
              </a:spcAft>
              <a:buNone/>
            </a:pPr>
            <a:r>
              <a:rPr lang="en-GB"/>
              <a:t>               </a:t>
            </a:r>
            <a:r>
              <a:rPr lang="en-GB" u="sng">
                <a:solidFill>
                  <a:schemeClr val="hlink"/>
                </a:solidFill>
                <a:hlinkClick r:id="rId5"/>
              </a:rPr>
              <a:t>https://www.nsa.gov/portals/75/documents/about/cryptologic-heritage/historical-figures-publications/publications/wwii/sharing_the_burden.pdf</a:t>
            </a:r>
            <a:endParaRPr/>
          </a:p>
          <a:p>
            <a:pPr indent="0" lvl="0" marL="0" rtl="0" algn="l">
              <a:spcBef>
                <a:spcPts val="0"/>
              </a:spcBef>
              <a:spcAft>
                <a:spcPts val="0"/>
              </a:spcAft>
              <a:buNone/>
            </a:pPr>
            <a:r>
              <a:rPr lang="en-GB"/>
              <a:t>               </a:t>
            </a:r>
            <a:r>
              <a:rPr lang="en-GB" u="sng">
                <a:solidFill>
                  <a:schemeClr val="hlink"/>
                </a:solidFill>
                <a:hlinkClick r:id="rId6"/>
              </a:rPr>
              <a:t>https://www.nps.gov/articles/000/waves.htm</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1fa1e18390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1fa1e18390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Sources: </a:t>
            </a:r>
            <a:r>
              <a:rPr lang="en-GB" u="sng">
                <a:solidFill>
                  <a:schemeClr val="hlink"/>
                </a:solidFill>
                <a:hlinkClick r:id="rId2"/>
              </a:rPr>
              <a:t>https://www.dailymail.co.uk/news/article-8593273/99-year-old-Pennsylvania-woman-worked-secret-codebreaker-Navy-WWII.html</a:t>
            </a:r>
            <a:endParaRPr/>
          </a:p>
          <a:p>
            <a:pPr indent="0" lvl="0" marL="457200" rtl="0" algn="l">
              <a:spcBef>
                <a:spcPts val="0"/>
              </a:spcBef>
              <a:spcAft>
                <a:spcPts val="0"/>
              </a:spcAft>
              <a:buNone/>
            </a:pPr>
            <a:r>
              <a:rPr lang="en-GB" u="sng">
                <a:solidFill>
                  <a:schemeClr val="hlink"/>
                </a:solidFill>
                <a:hlinkClick r:id="rId3"/>
              </a:rPr>
              <a:t>https://www.google.com/url?sa=t&amp;rct=j&amp;q=&amp;esrc=s&amp;source=web&amp;cd=&amp;cad=rja&amp;uact=8&amp;ved=2ahUKEwipt4Lykev2AhUSgP0HHQVODqgQ-TAoAHoECDIQAQ&amp;url=http%3A%2F%2Fwww.lizamundy.com%2F&amp;usg=AOvVaw0NCQF-G0Sz4Ta6R9tlZymH</a:t>
            </a:r>
            <a:endParaRPr/>
          </a:p>
          <a:p>
            <a:pPr indent="0" lvl="0" marL="457200" rtl="0" algn="l">
              <a:spcBef>
                <a:spcPts val="0"/>
              </a:spcBef>
              <a:spcAft>
                <a:spcPts val="0"/>
              </a:spcAft>
              <a:buNone/>
            </a:pPr>
            <a:r>
              <a:rPr lang="en-GB" u="sng">
                <a:solidFill>
                  <a:schemeClr val="hlink"/>
                </a:solidFill>
                <a:hlinkClick r:id="rId4"/>
              </a:rPr>
              <a:t>https://www.google.com/url?sa=t&amp;rct=j&amp;q=&amp;esrc=s&amp;source=web&amp;cd=&amp;cad=rja&amp;uact=8&amp;ved=2ahUKEwjPsoD3quv2AhXD_7sIHd31CqgQFnoECAwQAQ&amp;url=https%3A%2F%2Fwww.bbc.com%2Ffuture%2Farticle%2F20171009-the-female-code-breakers-who-were-left-out-of-history-books&amp;usg=AOvVaw3NhP0Nw_Yxd67cEJBYOryq</a:t>
            </a:r>
            <a:endParaRPr/>
          </a:p>
          <a:p>
            <a:pPr indent="0" lvl="0" marL="45720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1fa1e18390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1fa1e18390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Sources: A WAVE decoding unit poses for a picture while stationed at the Naval Communications Command Annex in Washington, D.C. 1945. If asked what they did, they were told to tell people that they emptied trash cans and sharpened pencils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1fa1e18390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1fa1e18390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Sources: https://www.lefigaro.fr/langue-francaise/expressions-francaises/les-celebres-messages-codes-qui-ont-annonce-le-debarquement-de-normandie-20190606</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096250" y="1627200"/>
            <a:ext cx="2951400" cy="1584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p:txBody>
      </p:sp>
      <p:sp>
        <p:nvSpPr>
          <p:cNvPr id="13" name="Google Shape;13;p2"/>
          <p:cNvSpPr txBox="1"/>
          <p:nvPr>
            <p:ph idx="1" type="subTitle"/>
          </p:nvPr>
        </p:nvSpPr>
        <p:spPr>
          <a:xfrm>
            <a:off x="3096363" y="3266930"/>
            <a:ext cx="2951400" cy="701400"/>
          </a:xfrm>
          <a:prstGeom prst="rect">
            <a:avLst/>
          </a:prstGeom>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4" name="Google Shape;14;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1233100"/>
            <a:ext cx="8520600" cy="161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p:nvPr>
            <p:ph idx="1" type="body"/>
          </p:nvPr>
        </p:nvSpPr>
        <p:spPr>
          <a:xfrm>
            <a:off x="311700" y="29194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509550" y="1423875"/>
            <a:ext cx="8124900" cy="17982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17" name="Google Shape;17;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91378"/>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37" name="Google Shape;37;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1" name="Google Shape;41;p9"/>
          <p:cNvSpPr txBox="1"/>
          <p:nvPr>
            <p:ph type="title"/>
          </p:nvPr>
        </p:nvSpPr>
        <p:spPr>
          <a:xfrm>
            <a:off x="265500" y="1107950"/>
            <a:ext cx="4045200" cy="168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7" name="Google Shape;47;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coral">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youtu.be/gVTGBLgMT1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096250" y="1627200"/>
            <a:ext cx="3093900" cy="15843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a:t>Petite histoire de la cybersécurité</a:t>
            </a:r>
            <a:endParaRPr/>
          </a:p>
        </p:txBody>
      </p:sp>
      <p:sp>
        <p:nvSpPr>
          <p:cNvPr id="60" name="Google Shape;60;p13"/>
          <p:cNvSpPr txBox="1"/>
          <p:nvPr>
            <p:ph idx="1" type="subTitle"/>
          </p:nvPr>
        </p:nvSpPr>
        <p:spPr>
          <a:xfrm>
            <a:off x="3096363" y="3266930"/>
            <a:ext cx="2951400" cy="701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Il était une fois…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Silicon</a:t>
            </a:r>
            <a:r>
              <a:rPr lang="en-GB"/>
              <a:t> Valley de la cryptologie</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7" name="Google Shape;67;p14"/>
          <p:cNvPicPr preferRelativeResize="0"/>
          <p:nvPr/>
        </p:nvPicPr>
        <p:blipFill>
          <a:blip r:embed="rId3">
            <a:alphaModFix/>
          </a:blip>
          <a:stretch>
            <a:fillRect/>
          </a:stretch>
        </p:blipFill>
        <p:spPr>
          <a:xfrm>
            <a:off x="3266975" y="1405525"/>
            <a:ext cx="3323850" cy="2246125"/>
          </a:xfrm>
          <a:prstGeom prst="rect">
            <a:avLst/>
          </a:prstGeom>
          <a:noFill/>
          <a:ln>
            <a:noFill/>
          </a:ln>
        </p:spPr>
      </p:pic>
      <p:sp>
        <p:nvSpPr>
          <p:cNvPr id="68" name="Google Shape;68;p14"/>
          <p:cNvSpPr txBox="1"/>
          <p:nvPr/>
        </p:nvSpPr>
        <p:spPr>
          <a:xfrm>
            <a:off x="1885225" y="3889175"/>
            <a:ext cx="427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a:latin typeface="Lato"/>
                <a:ea typeface="Lato"/>
                <a:cs typeface="Lato"/>
                <a:sym typeface="Lato"/>
              </a:rPr>
              <a:t>Bletchley Park- Royaume-Uni</a:t>
            </a:r>
            <a:endParaRPr b="1" i="1">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1941 </a:t>
            </a:r>
            <a:endParaRPr/>
          </a:p>
          <a:p>
            <a:pPr indent="0" lvl="0" marL="0" rtl="0" algn="l">
              <a:spcBef>
                <a:spcPts val="0"/>
              </a:spcBef>
              <a:spcAft>
                <a:spcPts val="0"/>
              </a:spcAft>
              <a:buNone/>
            </a:pPr>
            <a:r>
              <a:t/>
            </a:r>
            <a:endParaRPr/>
          </a:p>
        </p:txBody>
      </p:sp>
      <p:sp>
        <p:nvSpPr>
          <p:cNvPr id="74" name="Google Shape;74;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Alan Turing et son équipe déchiffrèrent le code allemand réputé inviolable</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457200" rtl="0" algn="l">
              <a:spcBef>
                <a:spcPts val="1200"/>
              </a:spcBef>
              <a:spcAft>
                <a:spcPts val="1200"/>
              </a:spcAft>
              <a:buNone/>
            </a:pPr>
            <a:r>
              <a:t/>
            </a:r>
            <a:endParaRPr/>
          </a:p>
        </p:txBody>
      </p:sp>
      <p:pic>
        <p:nvPicPr>
          <p:cNvPr id="75" name="Google Shape;75;p15"/>
          <p:cNvPicPr preferRelativeResize="0"/>
          <p:nvPr/>
        </p:nvPicPr>
        <p:blipFill>
          <a:blip r:embed="rId3">
            <a:alphaModFix/>
          </a:blip>
          <a:stretch>
            <a:fillRect/>
          </a:stretch>
        </p:blipFill>
        <p:spPr>
          <a:xfrm>
            <a:off x="222625" y="1848100"/>
            <a:ext cx="3684649" cy="2946525"/>
          </a:xfrm>
          <a:prstGeom prst="rect">
            <a:avLst/>
          </a:prstGeom>
          <a:noFill/>
          <a:ln>
            <a:noFill/>
          </a:ln>
        </p:spPr>
      </p:pic>
      <p:pic>
        <p:nvPicPr>
          <p:cNvPr id="76" name="Google Shape;76;p15"/>
          <p:cNvPicPr preferRelativeResize="0"/>
          <p:nvPr/>
        </p:nvPicPr>
        <p:blipFill>
          <a:blip r:embed="rId4">
            <a:alphaModFix/>
          </a:blip>
          <a:stretch>
            <a:fillRect/>
          </a:stretch>
        </p:blipFill>
        <p:spPr>
          <a:xfrm>
            <a:off x="6956950" y="2031925"/>
            <a:ext cx="1828800" cy="2495550"/>
          </a:xfrm>
          <a:prstGeom prst="rect">
            <a:avLst/>
          </a:prstGeom>
          <a:noFill/>
          <a:ln>
            <a:noFill/>
          </a:ln>
        </p:spPr>
      </p:pic>
      <p:sp>
        <p:nvSpPr>
          <p:cNvPr id="77" name="Google Shape;77;p15"/>
          <p:cNvSpPr txBox="1"/>
          <p:nvPr/>
        </p:nvSpPr>
        <p:spPr>
          <a:xfrm>
            <a:off x="6472050" y="4527475"/>
            <a:ext cx="267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a:latin typeface="Lato"/>
                <a:ea typeface="Lato"/>
                <a:cs typeface="Lato"/>
                <a:sym typeface="Lato"/>
              </a:rPr>
              <a:t>Alan Turing (1912-1954)</a:t>
            </a:r>
            <a:endParaRPr b="1" i="1">
              <a:latin typeface="Lato"/>
              <a:ea typeface="Lato"/>
              <a:cs typeface="Lato"/>
              <a:sym typeface="Lato"/>
            </a:endParaRPr>
          </a:p>
        </p:txBody>
      </p:sp>
      <p:sp>
        <p:nvSpPr>
          <p:cNvPr id="78" name="Google Shape;78;p15"/>
          <p:cNvSpPr txBox="1"/>
          <p:nvPr/>
        </p:nvSpPr>
        <p:spPr>
          <a:xfrm>
            <a:off x="3332500" y="1929125"/>
            <a:ext cx="2875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a:latin typeface="Lato"/>
                <a:ea typeface="Lato"/>
                <a:cs typeface="Lato"/>
                <a:sym typeface="Lato"/>
              </a:rPr>
              <a:t>Machine à décrypter de l’US Navy</a:t>
            </a:r>
            <a:endParaRPr b="1" i="1">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Des bombes pour déchiffrer des codes</a:t>
            </a:r>
            <a:endParaRPr/>
          </a:p>
        </p:txBody>
      </p:sp>
      <p:sp>
        <p:nvSpPr>
          <p:cNvPr id="84" name="Google Shape;8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La cryptologie</a:t>
            </a:r>
            <a:endParaRPr/>
          </a:p>
          <a:p>
            <a:pPr indent="-317500" lvl="1" marL="914400" rtl="0" algn="l">
              <a:spcBef>
                <a:spcPts val="0"/>
              </a:spcBef>
              <a:spcAft>
                <a:spcPts val="0"/>
              </a:spcAft>
              <a:buSzPts val="1400"/>
              <a:buChar char="○"/>
            </a:pPr>
            <a:r>
              <a:rPr lang="en-GB"/>
              <a:t>La cryptographie</a:t>
            </a:r>
            <a:endParaRPr/>
          </a:p>
          <a:p>
            <a:pPr indent="-317500" lvl="1" marL="914400" rtl="0" algn="l">
              <a:spcBef>
                <a:spcPts val="0"/>
              </a:spcBef>
              <a:spcAft>
                <a:spcPts val="0"/>
              </a:spcAft>
              <a:buSzPts val="1400"/>
              <a:buChar char="○"/>
            </a:pPr>
            <a:r>
              <a:rPr lang="en-GB"/>
              <a:t>La cryptanalyse</a:t>
            </a:r>
            <a:endParaRPr/>
          </a:p>
        </p:txBody>
      </p:sp>
      <p:pic>
        <p:nvPicPr>
          <p:cNvPr id="85" name="Google Shape;85;p16"/>
          <p:cNvPicPr preferRelativeResize="0"/>
          <p:nvPr/>
        </p:nvPicPr>
        <p:blipFill>
          <a:blip r:embed="rId3">
            <a:alphaModFix/>
          </a:blip>
          <a:stretch>
            <a:fillRect/>
          </a:stretch>
        </p:blipFill>
        <p:spPr>
          <a:xfrm>
            <a:off x="3663550" y="1833250"/>
            <a:ext cx="5277350" cy="2968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Bombes américaines</a:t>
            </a:r>
            <a:endParaRPr/>
          </a:p>
        </p:txBody>
      </p:sp>
      <p:sp>
        <p:nvSpPr>
          <p:cNvPr id="91" name="Google Shape;9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Construites sur le modèle anglais d’inspiration polonaise</a:t>
            </a:r>
            <a:endParaRPr/>
          </a:p>
          <a:p>
            <a:pPr indent="0" lvl="0" marL="0" rtl="0" algn="l">
              <a:spcBef>
                <a:spcPts val="1200"/>
              </a:spcBef>
              <a:spcAft>
                <a:spcPts val="1200"/>
              </a:spcAft>
              <a:buNone/>
            </a:pPr>
            <a:r>
              <a:t/>
            </a:r>
            <a:endParaRPr/>
          </a:p>
        </p:txBody>
      </p:sp>
      <p:pic>
        <p:nvPicPr>
          <p:cNvPr id="92" name="Google Shape;92;p17"/>
          <p:cNvPicPr preferRelativeResize="0"/>
          <p:nvPr/>
        </p:nvPicPr>
        <p:blipFill>
          <a:blip r:embed="rId3">
            <a:alphaModFix/>
          </a:blip>
          <a:stretch>
            <a:fillRect/>
          </a:stretch>
        </p:blipFill>
        <p:spPr>
          <a:xfrm>
            <a:off x="262688" y="1770238"/>
            <a:ext cx="2562225" cy="1781175"/>
          </a:xfrm>
          <a:prstGeom prst="rect">
            <a:avLst/>
          </a:prstGeom>
          <a:noFill/>
          <a:ln>
            <a:noFill/>
          </a:ln>
        </p:spPr>
      </p:pic>
      <p:pic>
        <p:nvPicPr>
          <p:cNvPr id="93" name="Google Shape;93;p17"/>
          <p:cNvPicPr preferRelativeResize="0"/>
          <p:nvPr/>
        </p:nvPicPr>
        <p:blipFill>
          <a:blip r:embed="rId4">
            <a:alphaModFix/>
          </a:blip>
          <a:stretch>
            <a:fillRect/>
          </a:stretch>
        </p:blipFill>
        <p:spPr>
          <a:xfrm>
            <a:off x="3143250" y="2425738"/>
            <a:ext cx="2857500" cy="2143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1942</a:t>
            </a:r>
            <a:endParaRPr/>
          </a:p>
        </p:txBody>
      </p:sp>
      <p:sp>
        <p:nvSpPr>
          <p:cNvPr id="99" name="Google Shape;99;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Campagne de recrutement WAVES - Roosevelt</a:t>
            </a:r>
            <a:endParaRPr/>
          </a:p>
          <a:p>
            <a:pPr indent="-342900" lvl="0" marL="457200" rtl="0" algn="l">
              <a:spcBef>
                <a:spcPts val="0"/>
              </a:spcBef>
              <a:spcAft>
                <a:spcPts val="0"/>
              </a:spcAft>
              <a:buSzPts val="1800"/>
              <a:buChar char="●"/>
            </a:pPr>
            <a:r>
              <a:rPr lang="en-GB"/>
              <a:t>Au sein d’universités</a:t>
            </a:r>
            <a:endParaRPr/>
          </a:p>
          <a:p>
            <a:pPr indent="-342900" lvl="0" marL="457200" rtl="0" algn="l">
              <a:spcBef>
                <a:spcPts val="0"/>
              </a:spcBef>
              <a:spcAft>
                <a:spcPts val="0"/>
              </a:spcAft>
              <a:buSzPts val="1800"/>
              <a:buChar char="●"/>
            </a:pPr>
            <a:r>
              <a:rPr lang="en-GB"/>
              <a:t>Propagande massive</a:t>
            </a:r>
            <a:endParaRPr/>
          </a:p>
          <a:p>
            <a:pPr indent="-342900" lvl="0" marL="457200" rtl="0" algn="l">
              <a:spcBef>
                <a:spcPts val="0"/>
              </a:spcBef>
              <a:spcAft>
                <a:spcPts val="0"/>
              </a:spcAft>
              <a:buSzPts val="1800"/>
              <a:buChar char="●"/>
            </a:pPr>
            <a:r>
              <a:rPr lang="en-GB"/>
              <a:t>Math, langues étrangères</a:t>
            </a:r>
            <a:endParaRPr/>
          </a:p>
          <a:p>
            <a:pPr indent="-342900" lvl="0" marL="457200" rtl="0" algn="l">
              <a:spcBef>
                <a:spcPts val="0"/>
              </a:spcBef>
              <a:spcAft>
                <a:spcPts val="0"/>
              </a:spcAft>
              <a:buSzPts val="1800"/>
              <a:buChar char="●"/>
            </a:pPr>
            <a:r>
              <a:rPr lang="en-GB"/>
              <a:t>Mots croisés et célibataires</a:t>
            </a:r>
            <a:endParaRPr/>
          </a:p>
          <a:p>
            <a:pPr indent="0" lvl="0" marL="457200" rtl="0" algn="l">
              <a:spcBef>
                <a:spcPts val="1200"/>
              </a:spcBef>
              <a:spcAft>
                <a:spcPts val="1200"/>
              </a:spcAft>
              <a:buNone/>
            </a:pPr>
            <a:r>
              <a:t/>
            </a:r>
            <a:endParaRPr/>
          </a:p>
        </p:txBody>
      </p:sp>
      <p:pic>
        <p:nvPicPr>
          <p:cNvPr id="100" name="Google Shape;100;p18"/>
          <p:cNvPicPr preferRelativeResize="0"/>
          <p:nvPr/>
        </p:nvPicPr>
        <p:blipFill>
          <a:blip r:embed="rId3">
            <a:alphaModFix/>
          </a:blip>
          <a:stretch>
            <a:fillRect/>
          </a:stretch>
        </p:blipFill>
        <p:spPr>
          <a:xfrm>
            <a:off x="7348663" y="66300"/>
            <a:ext cx="1743075" cy="2628900"/>
          </a:xfrm>
          <a:prstGeom prst="rect">
            <a:avLst/>
          </a:prstGeom>
          <a:noFill/>
          <a:ln>
            <a:noFill/>
          </a:ln>
        </p:spPr>
      </p:pic>
      <p:pic>
        <p:nvPicPr>
          <p:cNvPr id="101" name="Google Shape;101;p18"/>
          <p:cNvPicPr preferRelativeResize="0"/>
          <p:nvPr/>
        </p:nvPicPr>
        <p:blipFill>
          <a:blip r:embed="rId4">
            <a:alphaModFix/>
          </a:blip>
          <a:stretch>
            <a:fillRect/>
          </a:stretch>
        </p:blipFill>
        <p:spPr>
          <a:xfrm>
            <a:off x="4613238" y="2300575"/>
            <a:ext cx="2219325" cy="2057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Les filles du code secret</a:t>
            </a:r>
            <a:endParaRPr/>
          </a:p>
        </p:txBody>
      </p:sp>
      <p:sp>
        <p:nvSpPr>
          <p:cNvPr id="107" name="Google Shape;107;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10 000 femmes de 21 à 40 ans</a:t>
            </a:r>
            <a:endParaRPr/>
          </a:p>
          <a:p>
            <a:pPr indent="-342900" lvl="0" marL="457200" rtl="0" algn="l">
              <a:spcBef>
                <a:spcPts val="0"/>
              </a:spcBef>
              <a:spcAft>
                <a:spcPts val="0"/>
              </a:spcAft>
              <a:buSzPts val="1800"/>
              <a:buChar char="●"/>
            </a:pPr>
            <a:r>
              <a:rPr lang="en-GB"/>
              <a:t>Messages codés des forces japonaises, allemandes, russes</a:t>
            </a:r>
            <a:endParaRPr/>
          </a:p>
          <a:p>
            <a:pPr indent="-342900" lvl="0" marL="457200" rtl="0" algn="l">
              <a:spcBef>
                <a:spcPts val="0"/>
              </a:spcBef>
              <a:spcAft>
                <a:spcPts val="0"/>
              </a:spcAft>
              <a:buSzPts val="1800"/>
              <a:buChar char="●"/>
            </a:pPr>
            <a:r>
              <a:rPr lang="en-GB"/>
              <a:t>Plus de la moitié des cryptographes en poste</a:t>
            </a:r>
            <a:endParaRPr/>
          </a:p>
          <a:p>
            <a:pPr indent="-342900" lvl="0" marL="457200" rtl="0" algn="l">
              <a:spcBef>
                <a:spcPts val="0"/>
              </a:spcBef>
              <a:spcAft>
                <a:spcPts val="0"/>
              </a:spcAft>
              <a:buSzPts val="1800"/>
              <a:buChar char="●"/>
            </a:pPr>
            <a:r>
              <a:rPr lang="en-GB"/>
              <a:t>50 ans de silence</a:t>
            </a:r>
            <a:endParaRPr/>
          </a:p>
          <a:p>
            <a:pPr indent="0" lvl="0" marL="457200" rtl="0" algn="l">
              <a:spcBef>
                <a:spcPts val="1200"/>
              </a:spcBef>
              <a:spcAft>
                <a:spcPts val="1200"/>
              </a:spcAft>
              <a:buNone/>
            </a:pPr>
            <a:r>
              <a:t/>
            </a:r>
            <a:endParaRPr/>
          </a:p>
        </p:txBody>
      </p:sp>
      <p:pic>
        <p:nvPicPr>
          <p:cNvPr id="108" name="Google Shape;108;p19"/>
          <p:cNvPicPr preferRelativeResize="0"/>
          <p:nvPr/>
        </p:nvPicPr>
        <p:blipFill>
          <a:blip r:embed="rId3">
            <a:alphaModFix/>
          </a:blip>
          <a:stretch>
            <a:fillRect/>
          </a:stretch>
        </p:blipFill>
        <p:spPr>
          <a:xfrm>
            <a:off x="6875925" y="1874000"/>
            <a:ext cx="2097350" cy="3074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4" name="Google Shape;114;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5" name="Google Shape;115;p20"/>
          <p:cNvPicPr preferRelativeResize="0"/>
          <p:nvPr/>
        </p:nvPicPr>
        <p:blipFill>
          <a:blip r:embed="rId3">
            <a:alphaModFix/>
          </a:blip>
          <a:stretch>
            <a:fillRect/>
          </a:stretch>
        </p:blipFill>
        <p:spPr>
          <a:xfrm>
            <a:off x="1750801" y="141025"/>
            <a:ext cx="5827149" cy="4694425"/>
          </a:xfrm>
          <a:prstGeom prst="rect">
            <a:avLst/>
          </a:prstGeom>
          <a:noFill/>
          <a:ln>
            <a:noFill/>
          </a:ln>
        </p:spPr>
      </p:pic>
      <p:sp>
        <p:nvSpPr>
          <p:cNvPr id="116" name="Google Shape;116;p20"/>
          <p:cNvSpPr txBox="1"/>
          <p:nvPr/>
        </p:nvSpPr>
        <p:spPr>
          <a:xfrm>
            <a:off x="371100" y="1291450"/>
            <a:ext cx="13359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a:latin typeface="Lato"/>
                <a:ea typeface="Lato"/>
                <a:cs typeface="Lato"/>
                <a:sym typeface="Lato"/>
              </a:rPr>
              <a:t>Une unité de femmes casseuses de codes WDC 1945</a:t>
            </a:r>
            <a:endParaRPr b="1" i="1">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Bonus</a:t>
            </a:r>
            <a:endParaRPr/>
          </a:p>
        </p:txBody>
      </p:sp>
      <p:sp>
        <p:nvSpPr>
          <p:cNvPr id="122" name="Google Shape;122;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74650" lvl="0" marL="457200" rtl="0" algn="l">
              <a:spcBef>
                <a:spcPts val="0"/>
              </a:spcBef>
              <a:spcAft>
                <a:spcPts val="0"/>
              </a:spcAft>
              <a:buSzPts val="2300"/>
              <a:buChar char="●"/>
            </a:pPr>
            <a:r>
              <a:rPr lang="en-GB" sz="2300"/>
              <a:t>“Les carottes sont cuites”</a:t>
            </a:r>
            <a:endParaRPr sz="2300"/>
          </a:p>
          <a:p>
            <a:pPr indent="0" lvl="0" marL="457200" rtl="0" algn="l">
              <a:spcBef>
                <a:spcPts val="1200"/>
              </a:spcBef>
              <a:spcAft>
                <a:spcPts val="0"/>
              </a:spcAft>
              <a:buNone/>
            </a:pPr>
            <a:r>
              <a:t/>
            </a:r>
            <a:endParaRPr sz="2300"/>
          </a:p>
          <a:p>
            <a:pPr indent="-374650" lvl="0" marL="457200" rtl="0" algn="l">
              <a:spcBef>
                <a:spcPts val="1200"/>
              </a:spcBef>
              <a:spcAft>
                <a:spcPts val="0"/>
              </a:spcAft>
              <a:buSzPts val="2300"/>
              <a:buChar char="●"/>
            </a:pPr>
            <a:r>
              <a:rPr lang="en-GB" sz="2300"/>
              <a:t>“Le coq chantera trois fois”</a:t>
            </a:r>
            <a:endParaRPr sz="2300"/>
          </a:p>
          <a:p>
            <a:pPr indent="0" lvl="0" marL="457200" rtl="0" algn="l">
              <a:spcBef>
                <a:spcPts val="1200"/>
              </a:spcBef>
              <a:spcAft>
                <a:spcPts val="0"/>
              </a:spcAft>
              <a:buNone/>
            </a:pPr>
            <a:r>
              <a:t/>
            </a:r>
            <a:endParaRPr sz="2300"/>
          </a:p>
          <a:p>
            <a:pPr indent="-374650" lvl="0" marL="457200" rtl="0" algn="l">
              <a:spcBef>
                <a:spcPts val="1200"/>
              </a:spcBef>
              <a:spcAft>
                <a:spcPts val="0"/>
              </a:spcAft>
              <a:buSzPts val="2300"/>
              <a:buChar char="●"/>
            </a:pPr>
            <a:r>
              <a:rPr lang="en-GB" sz="2300" u="sng">
                <a:solidFill>
                  <a:schemeClr val="hlink"/>
                </a:solidFill>
                <a:hlinkClick r:id="rId3"/>
              </a:rPr>
              <a:t>https://youtu.be/gVTGBLgMT1E</a:t>
            </a:r>
            <a:endParaRPr sz="2300"/>
          </a:p>
          <a:p>
            <a:pPr indent="0" lvl="0" marL="457200" rtl="0" algn="l">
              <a:spcBef>
                <a:spcPts val="1200"/>
              </a:spcBef>
              <a:spcAft>
                <a:spcPts val="0"/>
              </a:spcAft>
              <a:buNone/>
            </a:pPr>
            <a:r>
              <a:t/>
            </a:r>
            <a:endParaRPr sz="2300"/>
          </a:p>
          <a:p>
            <a:pPr indent="0" lvl="0" marL="45720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